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5" r:id="rId2"/>
  </p:sldMasterIdLst>
  <p:notesMasterIdLst>
    <p:notesMasterId r:id="rId9"/>
  </p:notesMasterIdLst>
  <p:sldIdLst>
    <p:sldId id="256" r:id="rId3"/>
    <p:sldId id="668" r:id="rId4"/>
    <p:sldId id="327" r:id="rId5"/>
    <p:sldId id="667" r:id="rId6"/>
    <p:sldId id="665" r:id="rId7"/>
    <p:sldId id="34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CE2FE6C2-2C8D-4D86-87B1-E82298DDEC01}">
          <p14:sldIdLst>
            <p14:sldId id="256"/>
          </p14:sldIdLst>
        </p14:section>
        <p14:section name="Standard inndeling" id="{80842548-F9EC-498F-9435-B9C502DE893A}">
          <p14:sldIdLst>
            <p14:sldId id="668"/>
            <p14:sldId id="327"/>
            <p14:sldId id="667"/>
            <p14:sldId id="665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2B"/>
    <a:srgbClr val="F2F3F6"/>
    <a:srgbClr val="141E28"/>
    <a:srgbClr val="E1E2E8"/>
    <a:srgbClr val="011689"/>
    <a:srgbClr val="04A652"/>
    <a:srgbClr val="002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/>
    <p:restoredTop sz="79749" autoAdjust="0"/>
  </p:normalViewPr>
  <p:slideViewPr>
    <p:cSldViewPr snapToGrid="0" snapToObjects="1">
      <p:cViewPr varScale="1">
        <p:scale>
          <a:sx n="50" d="100"/>
          <a:sy n="50" d="100"/>
        </p:scale>
        <p:origin x="1144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FED17-5FBD-1E4B-BF0D-610BD3BE4D53}" type="datetimeFigureOut">
              <a:rPr lang="nb-NO" smtClean="0"/>
              <a:t>28.08.2020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EB604-C9F2-B44F-BBD0-B423C6B3A9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2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0696" indent="-288729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4917" indent="-230984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6884" indent="-230984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8852" indent="-230984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0818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2785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4753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6719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F1A8250-B259-4CA9-B537-8DD3990B77B3}" type="slidenum">
              <a:rPr lang="nb-NO" sz="1200">
                <a:solidFill>
                  <a:schemeClr val="tx1"/>
                </a:solidFill>
              </a:rPr>
              <a:pPr/>
              <a:t>3</a:t>
            </a:fld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778832" y="9428452"/>
            <a:ext cx="2888664" cy="49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93" tIns="46197" rIns="92393" bIns="46197" anchor="b"/>
          <a:lstStyle>
            <a:lvl1pPr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D08A28B-57D0-49F0-ACBB-16068E0AC379}" type="slidenum">
              <a:rPr lang="nb-NO" sz="1200">
                <a:solidFill>
                  <a:schemeClr val="tx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sz="1000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dirty="0">
                <a:latin typeface="Arial" pitchFamily="34" charset="0"/>
                <a:ea typeface="ＭＳ Ｐゴシック" pitchFamily="34" charset="-128"/>
              </a:rPr>
              <a:t>Håndtering framfor konfliktløsning – man kommer ikke alltid til en konklusjon.</a:t>
            </a:r>
          </a:p>
          <a:p>
            <a:endParaRPr lang="nb-NO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497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0696" indent="-288729" defTabSz="909497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4917" indent="-230984" defTabSz="909497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6884" indent="-230984" defTabSz="909497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8852" indent="-230984" defTabSz="909497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0818" indent="-230984" defTabSz="909497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2785" indent="-230984" defTabSz="909497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4753" indent="-230984" defTabSz="909497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6719" indent="-230984" defTabSz="909497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1DE174F-DDF5-4F46-BE2A-B232BD2B44DD}" type="slidenum">
              <a:rPr lang="nb-NO" sz="1200">
                <a:solidFill>
                  <a:schemeClr val="tx1"/>
                </a:solidFill>
              </a:rPr>
              <a:pPr/>
              <a:t>5</a:t>
            </a:fld>
            <a:endParaRPr lang="nb-NO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52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0696" indent="-288729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4917" indent="-230984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6884" indent="-230984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8852" indent="-230984"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0818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2785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4753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6719" indent="-23098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4C1D28B-E271-48C7-804E-D8A6DCF78FB3}" type="slidenum">
              <a:rPr lang="nb-NO" sz="1200">
                <a:solidFill>
                  <a:schemeClr val="tx1"/>
                </a:solidFill>
              </a:rPr>
              <a:pPr/>
              <a:t>6</a:t>
            </a:fld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dirty="0" err="1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rPr>
              <a:t>Utgangpunk</a:t>
            </a:r>
            <a:r>
              <a:rPr lang="nb-NO" dirty="0">
                <a:solidFill>
                  <a:srgbClr val="262626"/>
                </a:solidFill>
                <a:latin typeface="Arial" pitchFamily="34" charset="0"/>
                <a:ea typeface="ＭＳ Ｐゴシック" pitchFamily="34" charset="-128"/>
              </a:rPr>
              <a:t> i mandat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Et bilde som inneholder objekt&#10;&#10;&#10;&#10;Automatisk generert beskrivelse">
            <a:extLst>
              <a:ext uri="{FF2B5EF4-FFF2-40B4-BE49-F238E27FC236}">
                <a16:creationId xmlns:a16="http://schemas.microsoft.com/office/drawing/2014/main" id="{F28135A9-7864-EA42-BC35-11CA46B6CB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5550" y="2901950"/>
            <a:ext cx="4660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2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CA2F30-5B48-0D4B-A64D-C11205F3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8" y="365125"/>
            <a:ext cx="10267122" cy="1325563"/>
          </a:xfrm>
        </p:spPr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FB60E4-9D32-0846-B8BB-D8ACEE6ED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678" y="1825625"/>
            <a:ext cx="4933122" cy="4351338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7ACAD7-72B5-0D48-840B-452B3A1E1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0676" y="1825625"/>
            <a:ext cx="4933123" cy="4351338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197341D-3588-5C46-8574-6F5019C0FF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9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6650CA9E-144D-2B4B-8399-F29546F1AF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tx1">
                    <a:alpha val="74000"/>
                  </a:schemeClr>
                </a:solidFill>
              </a:defRPr>
            </a:lvl1pPr>
          </a:lstStyle>
          <a:p>
            <a:r>
              <a:rPr lang="nb-NO" dirty="0"/>
              <a:t>Slipp et bilde her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55B4C0-4369-4842-A92C-0BEF7F14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325"/>
            <a:ext cx="10515600" cy="1325563"/>
          </a:xfrm>
        </p:spPr>
        <p:txBody>
          <a:bodyPr>
            <a:normAutofit/>
          </a:bodyPr>
          <a:lstStyle>
            <a:lvl1pPr>
              <a:defRPr sz="6000"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DDD14DF-A6E8-464B-9DFA-D66A7CDBFF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30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1"/>
            <a:ext cx="12192000" cy="2805695"/>
          </a:xfrm>
          <a:prstGeom prst="rect">
            <a:avLst/>
          </a:prstGeom>
          <a:solidFill>
            <a:srgbClr val="F2F3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37" y="1000124"/>
            <a:ext cx="2440153" cy="3050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72124" y="1499784"/>
            <a:ext cx="7983499" cy="114300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b="1"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Navn navn</a:t>
            </a:r>
            <a:endParaRPr lang="en-US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3971562" y="1000125"/>
            <a:ext cx="7975879" cy="469055"/>
          </a:xfrm>
        </p:spPr>
        <p:txBody>
          <a:bodyPr>
            <a:noAutofit/>
          </a:bodyPr>
          <a:lstStyle>
            <a:lvl1pPr marL="0" indent="0" algn="l">
              <a:buNone/>
              <a:defRPr sz="2667" b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585" indent="0">
              <a:buNone/>
              <a:defRPr sz="2667"/>
            </a:lvl2pPr>
            <a:lvl3pPr marL="1219170" indent="0">
              <a:buNone/>
              <a:defRPr sz="26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</a:lstStyle>
          <a:p>
            <a:pPr lvl="0"/>
            <a:r>
              <a:rPr lang="nb-NO" dirty="0"/>
              <a:t>Fakultet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099928" y="1000125"/>
            <a:ext cx="2442461" cy="30501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Dra inn bilde</a:t>
            </a:r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75651" y="3552172"/>
            <a:ext cx="7975879" cy="2578213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141E28"/>
                </a:solidFill>
              </a:defRPr>
            </a:lvl1pPr>
          </a:lstStyle>
          <a:p>
            <a:pPr lvl="0"/>
            <a:r>
              <a:rPr lang="nb-NO" dirty="0"/>
              <a:t>Beskrivelse</a:t>
            </a:r>
          </a:p>
        </p:txBody>
      </p:sp>
      <p:sp>
        <p:nvSpPr>
          <p:cNvPr id="20" name="Plassholder f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71561" y="2994120"/>
            <a:ext cx="7975880" cy="418984"/>
          </a:xfrm>
        </p:spPr>
        <p:txBody>
          <a:bodyPr>
            <a:noAutofit/>
          </a:bodyPr>
          <a:lstStyle>
            <a:lvl1pPr marL="0" indent="0" algn="l">
              <a:buNone/>
              <a:defRPr sz="2400" b="0" baseline="0">
                <a:solidFill>
                  <a:srgbClr val="141E28"/>
                </a:solidFill>
              </a:defRPr>
            </a:lvl1pPr>
            <a:lvl2pPr marL="609585" indent="0">
              <a:buNone/>
              <a:defRPr sz="2667"/>
            </a:lvl2pPr>
            <a:lvl3pPr marL="1219170" indent="0">
              <a:buNone/>
              <a:defRPr sz="26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602F63FA-675E-D540-9D05-CFDFF921A5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1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EC76104-09FF-124D-96F5-7E24E2687F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12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på mørk bakgrunn">
    <p:bg>
      <p:bgPr>
        <a:solidFill>
          <a:srgbClr val="14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4C717CD-C564-444B-9B54-49514DB5E2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5550" y="2901950"/>
            <a:ext cx="4660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40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 dark background">
    <p:bg>
      <p:bgPr>
        <a:solidFill>
          <a:srgbClr val="14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E5B0986-EDA4-E645-A2CC-7235DFEBFA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2997200"/>
            <a:ext cx="4648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27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0B2ABB-797D-6D4E-8B9C-7322AB6B5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16EDBB-B8D9-674E-B664-6D4E9C1BB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D2002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5" name="Bilde 4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40AC5F36-DAB0-5C45-90DF-CC55D8411D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2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1825625"/>
            <a:ext cx="10392507" cy="3932080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892642"/>
            <a:ext cx="731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2F3F6"/>
                </a:solidFill>
              </a:defRPr>
            </a:lvl1pPr>
          </a:lstStyle>
          <a:p>
            <a:r>
              <a:rPr lang="nb-NO" dirty="0"/>
              <a:t>Kildehenvisning</a:t>
            </a:r>
          </a:p>
        </p:txBody>
      </p:sp>
      <p:pic>
        <p:nvPicPr>
          <p:cNvPr id="8" name="Bilde 7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995F348C-0220-AA4D-B66A-C9C1EFC2B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90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1825625"/>
            <a:ext cx="10392507" cy="3932080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892642"/>
            <a:ext cx="731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2F3F6"/>
                </a:solidFill>
              </a:defRPr>
            </a:lvl1pPr>
          </a:lstStyle>
          <a:p>
            <a:r>
              <a:rPr lang="nb-NO" dirty="0"/>
              <a:t>Kildehenvisning</a:t>
            </a:r>
          </a:p>
        </p:txBody>
      </p:sp>
      <p:pic>
        <p:nvPicPr>
          <p:cNvPr id="8" name="Bilde 7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F6E08E09-E264-9443-98AB-C8A6486B9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7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949569"/>
            <a:ext cx="10392507" cy="46551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08431"/>
            <a:ext cx="7315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2F3F6"/>
                </a:solidFill>
              </a:defRPr>
            </a:lvl1pPr>
          </a:lstStyle>
          <a:p>
            <a:r>
              <a:rPr lang="nb-NO" dirty="0"/>
              <a:t>Kildehenvisning</a:t>
            </a:r>
          </a:p>
        </p:txBody>
      </p:sp>
      <p:pic>
        <p:nvPicPr>
          <p:cNvPr id="7" name="Bilde 6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6F05C61F-03A8-3342-A838-91F73842B5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8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på rød bakgrunn">
    <p:bg>
      <p:bgPr>
        <a:solidFill>
          <a:srgbClr val="D2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4C717CD-C564-444B-9B54-49514DB5E2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5550" y="2901950"/>
            <a:ext cx="4660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69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3" y="1825625"/>
            <a:ext cx="4994030" cy="389523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14414"/>
            <a:ext cx="7315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nb-NO" dirty="0"/>
              <a:t>Kildehenvisning</a:t>
            </a:r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1EFC5E8F-8FFF-D146-B8A0-A4B8D30BEC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825625"/>
            <a:ext cx="5257800" cy="3895237"/>
          </a:xfrm>
        </p:spPr>
        <p:txBody>
          <a:bodyPr/>
          <a:lstStyle/>
          <a:p>
            <a:endParaRPr lang="nb-NO"/>
          </a:p>
        </p:txBody>
      </p:sp>
      <p:pic>
        <p:nvPicPr>
          <p:cNvPr id="9" name="Bilde 8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39096D7A-923D-4341-8EFF-A714749BE0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13A3025-CD08-FD43-8BF8-D83B80F2D3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1312" y="1917700"/>
            <a:ext cx="6486258" cy="207010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Sitat fra kjent person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D0A5E21-6A22-7D43-B2F4-6F47285A42E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1312" y="4203700"/>
            <a:ext cx="6486258" cy="482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på person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C06D30DD-C9AA-A74E-8236-A55A61266F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1312" y="4686300"/>
            <a:ext cx="6486258" cy="482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 på person</a:t>
            </a:r>
          </a:p>
        </p:txBody>
      </p:sp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C642F17B-7F49-F045-B8A0-848CC25C0D7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689791" y="1404938"/>
            <a:ext cx="3810000" cy="4302125"/>
          </a:xfrm>
        </p:spPr>
        <p:txBody>
          <a:bodyPr/>
          <a:lstStyle/>
          <a:p>
            <a:r>
              <a:rPr lang="nb-NO" dirty="0"/>
              <a:t>Bilde av person</a:t>
            </a:r>
          </a:p>
        </p:txBody>
      </p:sp>
      <p:pic>
        <p:nvPicPr>
          <p:cNvPr id="9" name="Bilde 8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63870086-9647-2149-9887-60DB2D78A6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46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unktliste i to 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CA2F30-5B48-0D4B-A64D-C11205F3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8" y="365125"/>
            <a:ext cx="10267122" cy="1325563"/>
          </a:xfrm>
        </p:spPr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FB60E4-9D32-0846-B8BB-D8ACEE6ED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678" y="1825625"/>
            <a:ext cx="4933122" cy="4351338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7ACAD7-72B5-0D48-840B-452B3A1E1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0676" y="1825625"/>
            <a:ext cx="4933123" cy="4351338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pic>
        <p:nvPicPr>
          <p:cNvPr id="8" name="Bilde 7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0A6FD52D-BF42-7B4D-842D-BD6F562A4B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80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6650CA9E-144D-2B4B-8399-F29546F1AF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rgbClr val="F2F3F6">
                    <a:alpha val="74000"/>
                  </a:srgbClr>
                </a:solidFill>
              </a:defRPr>
            </a:lvl1pPr>
          </a:lstStyle>
          <a:p>
            <a:r>
              <a:rPr lang="nb-NO" dirty="0"/>
              <a:t>Slipp et bilde her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55B4C0-4369-4842-A92C-0BEF7F14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325"/>
            <a:ext cx="10515600" cy="1325563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8" name="Bilde 7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8817D405-DD02-1A4E-A048-5ADA2D195E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862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">
    <p:bg>
      <p:bgPr>
        <a:solidFill>
          <a:srgbClr val="14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37" y="607410"/>
            <a:ext cx="2440153" cy="3050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72124" y="1499784"/>
            <a:ext cx="7983499" cy="114300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267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Navn navn</a:t>
            </a:r>
            <a:endParaRPr lang="en-US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3971562" y="1000125"/>
            <a:ext cx="7975879" cy="469055"/>
          </a:xfrm>
        </p:spPr>
        <p:txBody>
          <a:bodyPr>
            <a:noAutofit/>
          </a:bodyPr>
          <a:lstStyle>
            <a:lvl1pPr marL="0" indent="0" algn="l">
              <a:buNone/>
              <a:defRPr sz="26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2667"/>
            </a:lvl2pPr>
            <a:lvl3pPr marL="1219170" indent="0">
              <a:buNone/>
              <a:defRPr sz="26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</a:lstStyle>
          <a:p>
            <a:pPr lvl="0"/>
            <a:r>
              <a:rPr lang="nb-NO" dirty="0"/>
              <a:t>Fakultet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099928" y="1000125"/>
            <a:ext cx="2442461" cy="30501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Dra inn bilde</a:t>
            </a:r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75651" y="3552172"/>
            <a:ext cx="7975879" cy="257821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Beskrivelse</a:t>
            </a:r>
          </a:p>
        </p:txBody>
      </p:sp>
      <p:sp>
        <p:nvSpPr>
          <p:cNvPr id="20" name="Plassholder f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71561" y="2994120"/>
            <a:ext cx="7975880" cy="418984"/>
          </a:xfrm>
        </p:spPr>
        <p:txBody>
          <a:bodyPr>
            <a:noAutofit/>
          </a:bodyPr>
          <a:lstStyle>
            <a:lvl1pPr marL="0" indent="0" algn="l">
              <a:buNone/>
              <a:defRPr sz="2400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2667"/>
            </a:lvl2pPr>
            <a:lvl3pPr marL="1219170" indent="0">
              <a:buNone/>
              <a:defRPr sz="26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9" name="Bilde 8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98E18A76-A0BB-614A-9106-5C1E47C0C8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0658" y="595121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53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utklipp&#10;&#10;&#10;&#10;Automatisk generert beskrivelse">
            <a:extLst>
              <a:ext uri="{FF2B5EF4-FFF2-40B4-BE49-F238E27FC236}">
                <a16:creationId xmlns:a16="http://schemas.microsoft.com/office/drawing/2014/main" id="{61FD7C88-6343-784C-AA84-28EE43BEC3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15" y="6177608"/>
            <a:ext cx="845435" cy="35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6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C3D1DC64-24A8-7C45-B7B6-71B1E06786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2997200"/>
            <a:ext cx="4648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0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 red background">
    <p:bg>
      <p:bgPr>
        <a:solidFill>
          <a:srgbClr val="D2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E5B0986-EDA4-E645-A2CC-7235DFEBFA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71900" y="2997200"/>
            <a:ext cx="46482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0B2ABB-797D-6D4E-8B9C-7322AB6B5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16EDBB-B8D9-674E-B664-6D4E9C1BB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11BBE4A-C00E-5649-91D8-9C0E408B4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6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Kildehenvisning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D576525-A9DD-134A-B8A4-C33D341D62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68AED-3A99-704D-8F97-DB2A70ED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2002B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Kildehenvisning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8F34021-95FB-D242-9C05-021599F2B0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2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C1C1C1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1D1D-C8A3-914A-83EF-30FC6150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949569"/>
            <a:ext cx="10392507" cy="46551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F18708-A87B-1B46-B96E-29C6E8AB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08431"/>
            <a:ext cx="73152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Kildehenvisning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E32101C-9D0A-874D-B2A1-659D907899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0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13A3025-CD08-FD43-8BF8-D83B80F2D3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8405" y="1917700"/>
            <a:ext cx="6486258" cy="2070100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Sitat fra kjent person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D0A5E21-6A22-7D43-B2F4-6F47285A42E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08405" y="4203700"/>
            <a:ext cx="6486258" cy="482600"/>
          </a:xfrm>
        </p:spPr>
        <p:txBody>
          <a:bodyPr/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r>
              <a:rPr lang="nb-NO" dirty="0"/>
              <a:t>Navn på person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C06D30DD-C9AA-A74E-8236-A55A61266F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8405" y="4686300"/>
            <a:ext cx="6486258" cy="482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nb-NO" dirty="0"/>
              <a:t>Tittel på person</a:t>
            </a:r>
          </a:p>
        </p:txBody>
      </p:sp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C642F17B-7F49-F045-B8A0-848CC25C0D7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672699" y="1404938"/>
            <a:ext cx="3810000" cy="4302125"/>
          </a:xfrm>
        </p:spPr>
        <p:txBody>
          <a:bodyPr/>
          <a:lstStyle/>
          <a:p>
            <a:r>
              <a:rPr lang="nb-NO" dirty="0"/>
              <a:t>Bilde av person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919A7B9F-5930-C948-A4DE-88F9CF947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68" y="6073079"/>
            <a:ext cx="1022976" cy="4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7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1BAEA73-34F4-FC4E-A04E-D8CD13CC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365125"/>
            <a:ext cx="103925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B6CA0A-85B8-2046-B593-F7CCB636A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1292" y="1825625"/>
            <a:ext cx="103925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F616952-0E30-D94F-8510-46719335E800}"/>
              </a:ext>
            </a:extLst>
          </p:cNvPr>
          <p:cNvSpPr txBox="1"/>
          <p:nvPr userDrawn="1"/>
        </p:nvSpPr>
        <p:spPr>
          <a:xfrm>
            <a:off x="10007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594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57" r:id="rId3"/>
    <p:sldLayoutId id="2147483661" r:id="rId4"/>
    <p:sldLayoutId id="2147483649" r:id="rId5"/>
    <p:sldLayoutId id="2147483650" r:id="rId6"/>
    <p:sldLayoutId id="2147483681" r:id="rId7"/>
    <p:sldLayoutId id="2147483659" r:id="rId8"/>
    <p:sldLayoutId id="2147483651" r:id="rId9"/>
    <p:sldLayoutId id="2147483652" r:id="rId10"/>
    <p:sldLayoutId id="2147483654" r:id="rId11"/>
    <p:sldLayoutId id="2147483662" r:id="rId12"/>
    <p:sldLayoutId id="214748365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4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1BAEA73-34F4-FC4E-A04E-D8CD13CC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365125"/>
            <a:ext cx="103925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B6CA0A-85B8-2046-B593-F7CCB636A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1292" y="1825625"/>
            <a:ext cx="103925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 dirty="0"/>
              <a:t>Rediger tekststiler i malen
Andre nivå
Tredje nivå
Fjerde nivå
Femte nivå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F616952-0E30-D94F-8510-46719335E800}"/>
              </a:ext>
            </a:extLst>
          </p:cNvPr>
          <p:cNvSpPr txBox="1"/>
          <p:nvPr userDrawn="1"/>
        </p:nvSpPr>
        <p:spPr>
          <a:xfrm>
            <a:off x="10007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537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73" r:id="rId4"/>
    <p:sldLayoutId id="2147483682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47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F62CECF7-CB97-433D-9B1F-456876D02E6B}"/>
              </a:ext>
            </a:extLst>
          </p:cNvPr>
          <p:cNvSpPr txBox="1"/>
          <p:nvPr/>
        </p:nvSpPr>
        <p:spPr>
          <a:xfrm>
            <a:off x="1562100" y="1930400"/>
            <a:ext cx="9804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b-N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Likestillingskonferansen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Revidert handlingsplan i layout </a:t>
            </a:r>
          </a:p>
          <a:p>
            <a:pPr marL="914400" lvl="1" indent="-457200">
              <a:buFontTx/>
              <a:buChar char="-"/>
            </a:pPr>
            <a:r>
              <a:rPr lang="nb-N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endring etter høring </a:t>
            </a:r>
          </a:p>
          <a:p>
            <a:pPr marL="914400" lvl="1" indent="-457200">
              <a:buFontTx/>
              <a:buChar char="-"/>
            </a:pPr>
            <a:r>
              <a:rPr lang="nb-NO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innspill på layout/bilder og endringer fra </a:t>
            </a:r>
            <a:r>
              <a:rPr lang="nb-NO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LiU</a:t>
            </a:r>
            <a:r>
              <a:rPr lang="nb-NO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nb-NO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Innspill til hvordan </a:t>
            </a:r>
            <a:r>
              <a:rPr lang="nb-NO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LiU</a:t>
            </a:r>
            <a:r>
              <a:rPr lang="nb-N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skal jobbe med mandat og  aktiviteter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FE1D430-F278-4390-8573-A413B6072715}"/>
              </a:ext>
            </a:extLst>
          </p:cNvPr>
          <p:cNvSpPr txBox="1">
            <a:spLocks noChangeArrowheads="1"/>
          </p:cNvSpPr>
          <p:nvPr/>
        </p:nvSpPr>
        <p:spPr>
          <a:xfrm>
            <a:off x="1386736" y="864532"/>
            <a:ext cx="6626553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nb-NO" sz="4000" dirty="0">
                <a:solidFill>
                  <a:srgbClr val="C00000"/>
                </a:solidFill>
              </a:rPr>
              <a:t>Dagens agenda</a:t>
            </a:r>
            <a:endParaRPr lang="nb-NO" sz="40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4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6736" y="864532"/>
            <a:ext cx="6626553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nb-NO" b="1" dirty="0">
                <a:solidFill>
                  <a:srgbClr val="C00000"/>
                </a:solidFill>
              </a:rPr>
              <a:t>Om tilbakemeldingene fra høringene</a:t>
            </a:r>
            <a:endParaRPr lang="nb-NO" b="0" dirty="0">
              <a:solidFill>
                <a:srgbClr val="00808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4292" y="1861918"/>
            <a:ext cx="7993063" cy="4319588"/>
          </a:xfrm>
        </p:spPr>
        <p:txBody>
          <a:bodyPr/>
          <a:lstStyle/>
          <a:p>
            <a:pPr>
              <a:buNone/>
            </a:pPr>
            <a:r>
              <a:rPr lang="nb-NO" sz="2400" dirty="0"/>
              <a:t>	</a:t>
            </a:r>
            <a:endParaRPr lang="nb-NO" sz="1400" dirty="0"/>
          </a:p>
          <a:p>
            <a:pPr eaLnBrk="1" hangingPunct="1">
              <a:buFontTx/>
              <a:buNone/>
            </a:pPr>
            <a:endParaRPr lang="nb-NO" sz="800" dirty="0"/>
          </a:p>
          <a:p>
            <a:pPr eaLnBrk="1" hangingPunct="1">
              <a:buFontTx/>
              <a:buNone/>
            </a:pPr>
            <a:endParaRPr lang="nb-NO" b="1" dirty="0">
              <a:solidFill>
                <a:srgbClr val="4D4D4D"/>
              </a:solidFill>
            </a:endParaRPr>
          </a:p>
        </p:txBody>
      </p:sp>
      <p:pic>
        <p:nvPicPr>
          <p:cNvPr id="89089" name="Picture 1" descr="C:\Users\oliver\AppData\Local\Microsoft\Windows\Temporary Internet Files\Content.IE5\YTH1FQ82\MC90031886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7355" y="3429000"/>
            <a:ext cx="2560351" cy="2152029"/>
          </a:xfrm>
          <a:prstGeom prst="rect">
            <a:avLst/>
          </a:prstGeom>
          <a:noFill/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4ECFE81-CCF6-4C16-A716-6E0E9CAE43E8}"/>
              </a:ext>
            </a:extLst>
          </p:cNvPr>
          <p:cNvSpPr txBox="1">
            <a:spLocks noChangeArrowheads="1"/>
          </p:cNvSpPr>
          <p:nvPr/>
        </p:nvSpPr>
        <p:spPr>
          <a:xfrm>
            <a:off x="1573527" y="2861120"/>
            <a:ext cx="8510273" cy="3320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nb-NO" b="0" dirty="0"/>
          </a:p>
          <a:p>
            <a:r>
              <a:rPr lang="nb-NO" sz="1800" b="0" u="sng" dirty="0"/>
              <a:t>FORBEDRINGSFORSLAG;</a:t>
            </a:r>
            <a:endParaRPr lang="nb-NO" sz="1800" b="0" dirty="0"/>
          </a:p>
          <a:p>
            <a:pPr marL="342900" indent="-342900">
              <a:buFontTx/>
              <a:buChar char="-"/>
            </a:pPr>
            <a:r>
              <a:rPr lang="nb-NO" sz="1400" b="0" dirty="0"/>
              <a:t>Nedjustere ambisjonsnivået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For mange mål og tiltak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En del gjentakelser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For diffuse mål og tiltak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Tiltak som egentlig allerede eksisterer som «vanlig drift» bør kuttes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Ønske om </a:t>
            </a:r>
            <a:r>
              <a:rPr lang="nb-NO" sz="1400" b="0" dirty="0" err="1"/>
              <a:t>likestililngssertifisering</a:t>
            </a:r>
            <a:r>
              <a:rPr lang="nb-NO" sz="1400" b="0" dirty="0"/>
              <a:t> 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Begrepsbruk (kjønn/mangfold/etnisitet/kulturelt/statsborgerskap)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Få med administrative 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Struktur - vanskelig å lese</a:t>
            </a:r>
          </a:p>
          <a:p>
            <a:pPr marL="342900" indent="-342900">
              <a:buFontTx/>
              <a:buChar char="-"/>
            </a:pPr>
            <a:r>
              <a:rPr lang="nb-NO" sz="1400" b="0" dirty="0"/>
              <a:t>Rasisme bør inn</a:t>
            </a:r>
          </a:p>
          <a:p>
            <a:pPr marL="342900" indent="-342900">
              <a:buFontTx/>
              <a:buChar char="-"/>
            </a:pPr>
            <a:endParaRPr lang="nb-NO" sz="1600" b="0" dirty="0"/>
          </a:p>
          <a:p>
            <a:pPr marL="342900" indent="-342900">
              <a:buFontTx/>
              <a:buChar char="-"/>
            </a:pPr>
            <a:endParaRPr lang="nb-NO" sz="1600" b="0" dirty="0"/>
          </a:p>
          <a:p>
            <a:pPr marL="342900" indent="-342900">
              <a:buFontTx/>
              <a:buChar char="-"/>
            </a:pPr>
            <a:r>
              <a:rPr lang="nb-NO" sz="1600" b="0" dirty="0"/>
              <a:t>Lønn- viktig å ha med</a:t>
            </a:r>
          </a:p>
          <a:p>
            <a:pPr marL="342900" indent="-342900">
              <a:buFontTx/>
              <a:buChar char="-"/>
            </a:pPr>
            <a:endParaRPr lang="nb-NO" sz="1600" b="0" dirty="0"/>
          </a:p>
          <a:p>
            <a:pPr marL="342900" indent="-342900">
              <a:buFontTx/>
              <a:buChar char="-"/>
            </a:pPr>
            <a:endParaRPr lang="nb-NO" sz="1600" b="0" dirty="0"/>
          </a:p>
          <a:p>
            <a:endParaRPr lang="nb-NO" b="0" dirty="0">
              <a:solidFill>
                <a:srgbClr val="008080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CFC5346-28CC-4751-B21A-C762F054A361}"/>
              </a:ext>
            </a:extLst>
          </p:cNvPr>
          <p:cNvSpPr txBox="1">
            <a:spLocks noChangeArrowheads="1"/>
          </p:cNvSpPr>
          <p:nvPr/>
        </p:nvSpPr>
        <p:spPr>
          <a:xfrm>
            <a:off x="1386735" y="2022921"/>
            <a:ext cx="6626553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nb-NO" b="0" dirty="0"/>
              <a:t>Ambisiøs - og god bredde på innhold. </a:t>
            </a:r>
          </a:p>
          <a:p>
            <a:r>
              <a:rPr lang="nb-NO" b="0" dirty="0"/>
              <a:t>Vi har fått med oss mye </a:t>
            </a:r>
          </a:p>
          <a:p>
            <a:endParaRPr lang="nb-NO" b="0" dirty="0"/>
          </a:p>
          <a:p>
            <a:endParaRPr lang="nb-NO" b="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3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355A4A-0A4D-45EB-8084-E9A27B6F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770" y="908148"/>
            <a:ext cx="4613598" cy="261610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SzPct val="120000"/>
              <a:buNone/>
              <a:defRPr/>
            </a:pPr>
            <a:r>
              <a:rPr lang="nb-NO" sz="1800" b="1" dirty="0">
                <a:solidFill>
                  <a:schemeClr val="bg1"/>
                </a:solidFill>
              </a:rPr>
              <a:t>Innledning:</a:t>
            </a:r>
            <a:endParaRPr lang="nb-NO" sz="1800" dirty="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Tx/>
              <a:buChar char="-"/>
            </a:pPr>
            <a:r>
              <a:rPr lang="nb-NO" sz="1600" dirty="0">
                <a:solidFill>
                  <a:schemeClr val="bg1"/>
                </a:solidFill>
              </a:rPr>
              <a:t>Tydeliggjort kobling til UiA strategi, overordnede føringer og FNs </a:t>
            </a:r>
            <a:r>
              <a:rPr lang="nb-NO" sz="1600" dirty="0" err="1">
                <a:solidFill>
                  <a:schemeClr val="bg1"/>
                </a:solidFill>
              </a:rPr>
              <a:t>bærekraftsmål</a:t>
            </a:r>
            <a:endParaRPr lang="nb-NO" sz="16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nb-NO" sz="1600" dirty="0">
                <a:solidFill>
                  <a:schemeClr val="bg1"/>
                </a:solidFill>
              </a:rPr>
              <a:t>Tatt tilbake tittel fra forrige periode</a:t>
            </a:r>
          </a:p>
          <a:p>
            <a:pPr marL="285750" indent="-285750">
              <a:buFontTx/>
              <a:buChar char="-"/>
            </a:pPr>
            <a:r>
              <a:rPr lang="nb-NO" sz="1600" dirty="0">
                <a:solidFill>
                  <a:schemeClr val="bg1"/>
                </a:solidFill>
              </a:rPr>
              <a:t>Kort status- men beholdt </a:t>
            </a:r>
            <a:r>
              <a:rPr lang="nb-NO" sz="1600" dirty="0" err="1">
                <a:solidFill>
                  <a:schemeClr val="bg1"/>
                </a:solidFill>
              </a:rPr>
              <a:t>hovedstatus</a:t>
            </a:r>
            <a:r>
              <a:rPr lang="nb-NO" sz="1600" dirty="0">
                <a:solidFill>
                  <a:schemeClr val="bg1"/>
                </a:solidFill>
              </a:rPr>
              <a:t> i innledning av kapittel for å øke leservennlighet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F94C9-CF29-4DB6-A2CD-00F187624E15}"/>
              </a:ext>
            </a:extLst>
          </p:cNvPr>
          <p:cNvSpPr txBox="1">
            <a:spLocks noChangeArrowheads="1"/>
          </p:cNvSpPr>
          <p:nvPr/>
        </p:nvSpPr>
        <p:spPr>
          <a:xfrm>
            <a:off x="1030119" y="341697"/>
            <a:ext cx="9649982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nb-NO" sz="2600" dirty="0">
                <a:solidFill>
                  <a:srgbClr val="C00000"/>
                </a:solidFill>
              </a:rPr>
              <a:t>Endringer og </a:t>
            </a:r>
            <a:r>
              <a:rPr lang="nb-NO" sz="2600" dirty="0" err="1">
                <a:solidFill>
                  <a:srgbClr val="C00000"/>
                </a:solidFill>
              </a:rPr>
              <a:t>justeringe</a:t>
            </a:r>
            <a:r>
              <a:rPr lang="nb-NO" sz="2600" dirty="0">
                <a:solidFill>
                  <a:srgbClr val="C00000"/>
                </a:solidFill>
              </a:rPr>
              <a:t> -  kort oppsummert: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92876D-2B39-4D40-8007-8E9DA761C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135" y="1053495"/>
            <a:ext cx="4613598" cy="263678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SzPct val="120000"/>
              <a:buNone/>
              <a:defRPr/>
            </a:pPr>
            <a:r>
              <a:rPr lang="nb-NO" sz="1800" b="1" dirty="0"/>
              <a:t>Strukturelle endringer:</a:t>
            </a:r>
            <a:endParaRPr lang="nb-NO" sz="1800" dirty="0">
              <a:latin typeface="Arial" charset="0"/>
            </a:endParaRPr>
          </a:p>
          <a:p>
            <a:pPr marL="285750" indent="-285750">
              <a:buFontTx/>
              <a:buChar char="-"/>
            </a:pPr>
            <a:r>
              <a:rPr lang="nb-NO" sz="1400" dirty="0"/>
              <a:t>Endret struktur – langt inn underkapitler under mangfold og inkludering (</a:t>
            </a:r>
            <a:r>
              <a:rPr lang="nb-NO" sz="1050" dirty="0"/>
              <a:t>Etnisk, språklig og kulturelt/seksuell orientering/redusert funksjonsevne</a:t>
            </a:r>
            <a:r>
              <a:rPr lang="nb-NO" sz="1400" dirty="0"/>
              <a:t>)</a:t>
            </a:r>
          </a:p>
          <a:p>
            <a:pPr marL="285750" indent="-285750">
              <a:buFontTx/>
              <a:buChar char="-"/>
            </a:pPr>
            <a:r>
              <a:rPr lang="nb-NO" sz="1400" dirty="0"/>
              <a:t>Forkortet og tatt vekk gjentakelser</a:t>
            </a:r>
          </a:p>
          <a:p>
            <a:pPr marL="285750" indent="-285750">
              <a:buFontTx/>
              <a:buChar char="-"/>
            </a:pPr>
            <a:r>
              <a:rPr lang="nb-NO" sz="1400" dirty="0"/>
              <a:t>Samlet noen av målene som omhandler det samme men som har ulike «undergrupper»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65DFC4D-08CA-4948-9F62-E8D6680C7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770" y="3690283"/>
            <a:ext cx="4613598" cy="2397791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SzPct val="120000"/>
              <a:buNone/>
              <a:defRPr/>
            </a:pPr>
            <a:r>
              <a:rPr lang="nb-NO" sz="1800" b="1" dirty="0"/>
              <a:t>Andre endringer:</a:t>
            </a:r>
            <a:endParaRPr lang="nb-NO" sz="1800" dirty="0">
              <a:latin typeface="Arial" charset="0"/>
            </a:endParaRPr>
          </a:p>
          <a:p>
            <a:pPr marL="285750" indent="-285750">
              <a:buFontTx/>
              <a:buChar char="-"/>
            </a:pPr>
            <a:r>
              <a:rPr lang="nb-NO" sz="1600" dirty="0">
                <a:solidFill>
                  <a:schemeClr val="bg1"/>
                </a:solidFill>
              </a:rPr>
              <a:t>Kuttet tiltak som har gitt lite retning eller er en del av det løpende arbeidet (noen få unntak), med utgangpunkt i innspill fra høring</a:t>
            </a:r>
          </a:p>
          <a:p>
            <a:pPr marL="285750" indent="-285750">
              <a:buFontTx/>
              <a:buChar char="-"/>
            </a:pPr>
            <a:r>
              <a:rPr lang="nb-NO" sz="1600" dirty="0">
                <a:solidFill>
                  <a:schemeClr val="bg1"/>
                </a:solidFill>
              </a:rPr>
              <a:t>Tydeliggjort </a:t>
            </a:r>
            <a:r>
              <a:rPr lang="nb-NO" sz="1600" dirty="0" err="1">
                <a:solidFill>
                  <a:schemeClr val="bg1"/>
                </a:solidFill>
              </a:rPr>
              <a:t>mangfoldsbegrepet</a:t>
            </a:r>
            <a:r>
              <a:rPr lang="nb-NO" sz="1600" dirty="0">
                <a:solidFill>
                  <a:schemeClr val="bg1"/>
                </a:solidFill>
              </a:rPr>
              <a:t>, får inn definisjon av kjønnsmangfold og vår avgrensning</a:t>
            </a:r>
          </a:p>
          <a:p>
            <a:pPr marL="285750" indent="-285750">
              <a:buFontTx/>
              <a:buChar char="-"/>
            </a:pPr>
            <a:r>
              <a:rPr lang="nb-NO" sz="1600" dirty="0">
                <a:solidFill>
                  <a:schemeClr val="bg1"/>
                </a:solidFill>
              </a:rPr>
              <a:t>Kuttet statsborgerskap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427FC08-A6C6-46BA-9C21-A26871662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632" y="4055073"/>
            <a:ext cx="4613598" cy="1138893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SzPct val="120000"/>
              <a:buNone/>
              <a:defRPr/>
            </a:pPr>
            <a:r>
              <a:rPr lang="nb-NO" sz="1800" b="1" dirty="0"/>
              <a:t>Endringer av betydning:</a:t>
            </a:r>
            <a:endParaRPr lang="nb-NO" sz="1800" dirty="0">
              <a:latin typeface="Arial" charset="0"/>
            </a:endParaRPr>
          </a:p>
          <a:p>
            <a:pPr marL="285750" indent="-285750">
              <a:buFontTx/>
              <a:buChar char="-"/>
            </a:pPr>
            <a:r>
              <a:rPr lang="nb-NO" sz="1600" b="1" dirty="0">
                <a:solidFill>
                  <a:schemeClr val="bg1"/>
                </a:solidFill>
              </a:rPr>
              <a:t>Lønn inn igjen, med eget mål</a:t>
            </a:r>
          </a:p>
          <a:p>
            <a:pPr marL="285750" indent="-285750">
              <a:buFontTx/>
              <a:buChar char="-"/>
            </a:pPr>
            <a:r>
              <a:rPr lang="nb-NO" sz="1600" b="1" dirty="0">
                <a:solidFill>
                  <a:schemeClr val="bg1"/>
                </a:solidFill>
              </a:rPr>
              <a:t>Sertifisering ila neste periode</a:t>
            </a:r>
          </a:p>
          <a:p>
            <a:pPr marL="285750" indent="-285750">
              <a:buFontTx/>
              <a:buChar char="-"/>
            </a:pPr>
            <a:endParaRPr lang="nb-NO" sz="16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nb-NO" sz="16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nb-NO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95C57158-5075-4ED0-A772-3E1A201AE478}"/>
              </a:ext>
            </a:extLst>
          </p:cNvPr>
          <p:cNvSpPr txBox="1"/>
          <p:nvPr/>
        </p:nvSpPr>
        <p:spPr>
          <a:xfrm>
            <a:off x="6553200" y="5433230"/>
            <a:ext cx="5267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b="1" i="1" dirty="0"/>
              <a:t>Ikke endret ambisjonsnivå i mål i særlig grad, nedjuster til 35 % på instituttnivå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862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2"/>
          <p:cNvSpPr>
            <a:spLocks noGrp="1"/>
          </p:cNvSpPr>
          <p:nvPr>
            <p:ph type="title"/>
          </p:nvPr>
        </p:nvSpPr>
        <p:spPr>
          <a:xfrm>
            <a:off x="2569898" y="288457"/>
            <a:ext cx="8229600" cy="996950"/>
          </a:xfrm>
        </p:spPr>
        <p:txBody>
          <a:bodyPr/>
          <a:lstStyle/>
          <a:p>
            <a:r>
              <a:rPr lang="nb-NO" b="1" dirty="0">
                <a:solidFill>
                  <a:srgbClr val="C00000"/>
                </a:solidFill>
              </a:rPr>
              <a:t>Tilbakemeldinger og innspill :</a:t>
            </a:r>
          </a:p>
        </p:txBody>
      </p:sp>
      <p:pic>
        <p:nvPicPr>
          <p:cNvPr id="108546" name="Picture 2" descr="C:\Users\oliver\AppData\Local\Microsoft\Windows\Temporary Internet Files\Content.IE5\CROWUIX8\MC90044197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4" y="562575"/>
            <a:ext cx="2482584" cy="722832"/>
          </a:xfrm>
          <a:prstGeom prst="rect">
            <a:avLst/>
          </a:prstGeom>
          <a:noFill/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DDB89A52-C9FE-41D4-ACFF-BE560F328CA5}"/>
              </a:ext>
            </a:extLst>
          </p:cNvPr>
          <p:cNvSpPr txBox="1"/>
          <p:nvPr/>
        </p:nvSpPr>
        <p:spPr>
          <a:xfrm>
            <a:off x="1476016" y="2309183"/>
            <a:ext cx="7858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Layout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Innhold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Er det noe vi nå ser at mangler eller er utydelig?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Noe annet?</a:t>
            </a:r>
          </a:p>
        </p:txBody>
      </p:sp>
    </p:spTree>
    <p:extLst>
      <p:ext uri="{BB962C8B-B14F-4D97-AF65-F5344CB8AC3E}">
        <p14:creationId xmlns:p14="http://schemas.microsoft.com/office/powerpoint/2010/main" val="393312170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lum brigh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2" t="41167" r="49286" b="29759"/>
          <a:stretch>
            <a:fillRect/>
          </a:stretch>
        </p:blipFill>
        <p:spPr bwMode="auto">
          <a:xfrm>
            <a:off x="1586576" y="1497535"/>
            <a:ext cx="7533613" cy="474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94886" y="389899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nb-NO" sz="3600" b="1" dirty="0">
                <a:solidFill>
                  <a:srgbClr val="C00000"/>
                </a:solidFill>
                <a:latin typeface="+mj-lt"/>
              </a:rPr>
              <a:t>Til refleksjon</a:t>
            </a:r>
          </a:p>
        </p:txBody>
      </p:sp>
      <p:sp>
        <p:nvSpPr>
          <p:cNvPr id="617477" name="Litebulb"/>
          <p:cNvSpPr>
            <a:spLocks noEditPoints="1" noChangeArrowheads="1"/>
          </p:cNvSpPr>
          <p:nvPr/>
        </p:nvSpPr>
        <p:spPr bwMode="auto">
          <a:xfrm>
            <a:off x="3281446" y="1124509"/>
            <a:ext cx="5282977" cy="514412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7480" name="Line 8"/>
          <p:cNvSpPr>
            <a:spLocks noChangeShapeType="1"/>
          </p:cNvSpPr>
          <p:nvPr/>
        </p:nvSpPr>
        <p:spPr bwMode="auto">
          <a:xfrm flipH="1" flipV="1">
            <a:off x="3968008" y="988523"/>
            <a:ext cx="0" cy="3333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7481" name="Line 9"/>
          <p:cNvSpPr>
            <a:spLocks noChangeShapeType="1"/>
          </p:cNvSpPr>
          <p:nvPr/>
        </p:nvSpPr>
        <p:spPr bwMode="auto">
          <a:xfrm>
            <a:off x="2226704" y="2766231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7482" name="Line 10"/>
          <p:cNvSpPr>
            <a:spLocks noChangeShapeType="1"/>
          </p:cNvSpPr>
          <p:nvPr/>
        </p:nvSpPr>
        <p:spPr bwMode="auto">
          <a:xfrm>
            <a:off x="8759826" y="3346224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7483" name="Line 11"/>
          <p:cNvSpPr>
            <a:spLocks noChangeShapeType="1"/>
          </p:cNvSpPr>
          <p:nvPr/>
        </p:nvSpPr>
        <p:spPr bwMode="auto">
          <a:xfrm>
            <a:off x="5703578" y="66453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7485" name="Line 13"/>
          <p:cNvSpPr>
            <a:spLocks noChangeShapeType="1"/>
          </p:cNvSpPr>
          <p:nvPr/>
        </p:nvSpPr>
        <p:spPr bwMode="auto">
          <a:xfrm>
            <a:off x="2525300" y="1602261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7487" name="Line 15"/>
          <p:cNvSpPr>
            <a:spLocks noChangeShapeType="1"/>
          </p:cNvSpPr>
          <p:nvPr/>
        </p:nvSpPr>
        <p:spPr bwMode="auto">
          <a:xfrm flipV="1">
            <a:off x="8132622" y="1248873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>
          <a:xfrm>
            <a:off x="2034002" y="2744323"/>
            <a:ext cx="8123995" cy="1408740"/>
          </a:xfrm>
        </p:spPr>
        <p:txBody>
          <a:bodyPr>
            <a:normAutofit fontScale="90000"/>
          </a:bodyPr>
          <a:lstStyle/>
          <a:p>
            <a:pPr lvl="0" algn="ctr"/>
            <a:r>
              <a:rPr lang="nb-NO" sz="2200" b="0" dirty="0">
                <a:solidFill>
                  <a:srgbClr val="262626"/>
                </a:solidFill>
              </a:rPr>
              <a:t>Hvordan skal </a:t>
            </a:r>
            <a:r>
              <a:rPr lang="nb-NO" sz="2200" b="0" dirty="0" err="1">
                <a:solidFill>
                  <a:srgbClr val="262626"/>
                </a:solidFill>
              </a:rPr>
              <a:t>LiU</a:t>
            </a:r>
            <a:r>
              <a:rPr lang="nb-NO" sz="2200" b="0" dirty="0">
                <a:solidFill>
                  <a:srgbClr val="262626"/>
                </a:solidFill>
              </a:rPr>
              <a:t> skal jobbe med </a:t>
            </a:r>
            <a:br>
              <a:rPr lang="nb-NO" sz="2200" b="0" dirty="0">
                <a:solidFill>
                  <a:srgbClr val="262626"/>
                </a:solidFill>
              </a:rPr>
            </a:br>
            <a:r>
              <a:rPr lang="nb-NO" sz="2200" b="0" dirty="0">
                <a:solidFill>
                  <a:srgbClr val="262626"/>
                </a:solidFill>
              </a:rPr>
              <a:t>handlingsplanen </a:t>
            </a:r>
            <a:br>
              <a:rPr lang="nb-NO" sz="2200" b="0" dirty="0">
                <a:solidFill>
                  <a:srgbClr val="262626"/>
                </a:solidFill>
              </a:rPr>
            </a:br>
            <a:r>
              <a:rPr lang="nb-NO" sz="2200" b="0" dirty="0">
                <a:solidFill>
                  <a:srgbClr val="262626"/>
                </a:solidFill>
              </a:rPr>
              <a:t>for å best mulig sikre at det blir </a:t>
            </a:r>
            <a:br>
              <a:rPr lang="nb-NO" sz="2200" b="0" dirty="0">
                <a:solidFill>
                  <a:srgbClr val="262626"/>
                </a:solidFill>
              </a:rPr>
            </a:br>
            <a:r>
              <a:rPr lang="nb-NO" sz="2200" b="0" dirty="0">
                <a:solidFill>
                  <a:srgbClr val="262626"/>
                </a:solidFill>
              </a:rPr>
              <a:t>jobbet godt med likestillingsarbeidet </a:t>
            </a:r>
            <a:br>
              <a:rPr lang="nb-NO" sz="2200" b="0" dirty="0">
                <a:solidFill>
                  <a:srgbClr val="262626"/>
                </a:solidFill>
              </a:rPr>
            </a:br>
            <a:r>
              <a:rPr lang="nb-NO" sz="2200" b="0" dirty="0">
                <a:solidFill>
                  <a:srgbClr val="262626"/>
                </a:solidFill>
              </a:rPr>
              <a:t>i organisasjonen?</a:t>
            </a:r>
            <a:br>
              <a:rPr lang="nb-NO" sz="2600" b="0" dirty="0">
                <a:solidFill>
                  <a:srgbClr val="262626"/>
                </a:solidFill>
              </a:rPr>
            </a:br>
            <a:r>
              <a:rPr lang="nb-NO" sz="2600" b="0" dirty="0">
                <a:solidFill>
                  <a:srgbClr val="262626"/>
                </a:solidFill>
              </a:rPr>
              <a:t> </a:t>
            </a:r>
            <a:br>
              <a:rPr lang="nb-NO" sz="2600" b="0" dirty="0">
                <a:solidFill>
                  <a:srgbClr val="262626"/>
                </a:solidFill>
              </a:rPr>
            </a:br>
            <a:br>
              <a:rPr lang="nb-NO" sz="2600" b="0" dirty="0">
                <a:solidFill>
                  <a:srgbClr val="262626"/>
                </a:solidFill>
              </a:rPr>
            </a:br>
            <a:br>
              <a:rPr lang="nb-NO" sz="2600" b="0" dirty="0">
                <a:solidFill>
                  <a:srgbClr val="262626"/>
                </a:solidFill>
              </a:rPr>
            </a:br>
            <a:br>
              <a:rPr lang="nb-NO" sz="2600" b="0" dirty="0">
                <a:solidFill>
                  <a:srgbClr val="262626"/>
                </a:solidFill>
              </a:rPr>
            </a:br>
            <a:endParaRPr lang="nb-NO" sz="2600" b="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7" grpId="0" animBg="1"/>
      <p:bldP spid="617480" grpId="0" animBg="1"/>
      <p:bldP spid="617481" grpId="0" animBg="1"/>
      <p:bldP spid="617482" grpId="0" animBg="1"/>
      <p:bldP spid="617483" grpId="0" animBg="1"/>
      <p:bldP spid="617485" grpId="0" animBg="1"/>
      <p:bldP spid="617487" grpId="0" animBg="1"/>
    </p:bldLst>
  </p:timing>
</p:sld>
</file>

<file path=ppt/theme/theme1.xml><?xml version="1.0" encoding="utf-8"?>
<a:theme xmlns:a="http://schemas.openxmlformats.org/drawingml/2006/main" name="UiA - Ly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smal_aase_kompetanse" id="{EE1CA585-96C9-6549-AD62-C1F98B70B7F0}" vid="{B4C9B46E-BCA9-8E4A-BF35-1DCCB59BA24C}"/>
    </a:ext>
  </a:extLst>
</a:theme>
</file>

<file path=ppt/theme/theme2.xml><?xml version="1.0" encoding="utf-8"?>
<a:theme xmlns:a="http://schemas.openxmlformats.org/drawingml/2006/main" name="UiA - mø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smal_aase_kompetanse" id="{EE1CA585-96C9-6549-AD62-C1F98B70B7F0}" vid="{B4C9B46E-BCA9-8E4A-BF35-1DCCB59BA24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4288369CAAB846A692E977D229CF4F" ma:contentTypeVersion="2" ma:contentTypeDescription="Opprett et nytt dokument." ma:contentTypeScope="" ma:versionID="559deb14f7620ad005b460f9fcb41f7c">
  <xsd:schema xmlns:xsd="http://www.w3.org/2001/XMLSchema" xmlns:xs="http://www.w3.org/2001/XMLSchema" xmlns:p="http://schemas.microsoft.com/office/2006/metadata/properties" xmlns:ns2="ed6d4b74-9fed-4fd8-bc6e-282065096d40" targetNamespace="http://schemas.microsoft.com/office/2006/metadata/properties" ma:root="true" ma:fieldsID="fdc5e2f4443102a83faa45fac5f03ae9" ns2:_="">
    <xsd:import namespace="ed6d4b74-9fed-4fd8-bc6e-282065096d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4b74-9fed-4fd8-bc6e-282065096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0D9037-6848-46E1-AC08-784CA2BCB332}"/>
</file>

<file path=customXml/itemProps2.xml><?xml version="1.0" encoding="utf-8"?>
<ds:datastoreItem xmlns:ds="http://schemas.openxmlformats.org/officeDocument/2006/customXml" ds:itemID="{890A4E81-EA0B-4E01-951B-0B2DF4329AFB}"/>
</file>

<file path=customXml/itemProps3.xml><?xml version="1.0" encoding="utf-8"?>
<ds:datastoreItem xmlns:ds="http://schemas.openxmlformats.org/officeDocument/2006/customXml" ds:itemID="{44A203DD-5401-4501-9D90-5322C58D4C04}"/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1707</TotalTime>
  <Words>340</Words>
  <Application>Microsoft Office PowerPoint</Application>
  <PresentationFormat>Widescreen</PresentationFormat>
  <Paragraphs>60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UiA - Lys</vt:lpstr>
      <vt:lpstr>UiA - mørk</vt:lpstr>
      <vt:lpstr>PowerPoint-presentasjon</vt:lpstr>
      <vt:lpstr>PowerPoint-presentasjon</vt:lpstr>
      <vt:lpstr>Om tilbakemeldingene fra høringene</vt:lpstr>
      <vt:lpstr>PowerPoint-presentasjon</vt:lpstr>
      <vt:lpstr>Tilbakemeldinger og innspill :</vt:lpstr>
      <vt:lpstr>Hvordan skal LiU skal jobbe med  handlingsplanen  for å best mulig sikre at det blir  jobbet godt med likestillingsarbeidet  i organisasjonen?  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Thomas Eikeland Fiskå</dc:creator>
  <cp:lastModifiedBy>Ingvild Torjussen Gjone</cp:lastModifiedBy>
  <cp:revision>82</cp:revision>
  <dcterms:created xsi:type="dcterms:W3CDTF">2019-03-26T09:57:44Z</dcterms:created>
  <dcterms:modified xsi:type="dcterms:W3CDTF">2020-08-28T10:28:09Z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684840-629b-41cd-9b8c-5e9eea511f17_Enabled">
    <vt:lpwstr>True</vt:lpwstr>
  </property>
  <property fmtid="{D5CDD505-2E9C-101B-9397-08002B2CF9AE}" pid="3" name="MSIP_Label_92684840-629b-41cd-9b8c-5e9eea511f17_SiteId">
    <vt:lpwstr>8482881e-3699-4b3f-b135-cf4800bc1efb</vt:lpwstr>
  </property>
  <property fmtid="{D5CDD505-2E9C-101B-9397-08002B2CF9AE}" pid="4" name="MSIP_Label_92684840-629b-41cd-9b8c-5e9eea511f17_Owner">
    <vt:lpwstr>ingviltg@uia.no</vt:lpwstr>
  </property>
  <property fmtid="{D5CDD505-2E9C-101B-9397-08002B2CF9AE}" pid="5" name="MSIP_Label_92684840-629b-41cd-9b8c-5e9eea511f17_SetDate">
    <vt:lpwstr>2019-05-20T13:23:42.5871740Z</vt:lpwstr>
  </property>
  <property fmtid="{D5CDD505-2E9C-101B-9397-08002B2CF9AE}" pid="6" name="MSIP_Label_92684840-629b-41cd-9b8c-5e9eea511f17_Name">
    <vt:lpwstr>Internal</vt:lpwstr>
  </property>
  <property fmtid="{D5CDD505-2E9C-101B-9397-08002B2CF9AE}" pid="7" name="MSIP_Label_92684840-629b-41cd-9b8c-5e9eea511f17_Application">
    <vt:lpwstr>Microsoft Azure Information Protection</vt:lpwstr>
  </property>
  <property fmtid="{D5CDD505-2E9C-101B-9397-08002B2CF9AE}" pid="8" name="MSIP_Label_92684840-629b-41cd-9b8c-5e9eea511f17_ActionId">
    <vt:lpwstr>1e1e592c-ea38-4046-9da0-86cc5b165de4</vt:lpwstr>
  </property>
  <property fmtid="{D5CDD505-2E9C-101B-9397-08002B2CF9AE}" pid="9" name="MSIP_Label_92684840-629b-41cd-9b8c-5e9eea511f17_Extended_MSFT_Method">
    <vt:lpwstr>Automatic</vt:lpwstr>
  </property>
  <property fmtid="{D5CDD505-2E9C-101B-9397-08002B2CF9AE}" pid="10" name="MSIP_Label_b4114459-e220-4ae9-b339-4ebe6008cdd4_Enabled">
    <vt:lpwstr>True</vt:lpwstr>
  </property>
  <property fmtid="{D5CDD505-2E9C-101B-9397-08002B2CF9AE}" pid="11" name="MSIP_Label_b4114459-e220-4ae9-b339-4ebe6008cdd4_SiteId">
    <vt:lpwstr>8482881e-3699-4b3f-b135-cf4800bc1efb</vt:lpwstr>
  </property>
  <property fmtid="{D5CDD505-2E9C-101B-9397-08002B2CF9AE}" pid="12" name="MSIP_Label_b4114459-e220-4ae9-b339-4ebe6008cdd4_Owner">
    <vt:lpwstr>ingviltg@uia.no</vt:lpwstr>
  </property>
  <property fmtid="{D5CDD505-2E9C-101B-9397-08002B2CF9AE}" pid="13" name="MSIP_Label_b4114459-e220-4ae9-b339-4ebe6008cdd4_SetDate">
    <vt:lpwstr>2019-05-20T13:23:42.5871740Z</vt:lpwstr>
  </property>
  <property fmtid="{D5CDD505-2E9C-101B-9397-08002B2CF9AE}" pid="14" name="MSIP_Label_b4114459-e220-4ae9-b339-4ebe6008cdd4_Name">
    <vt:lpwstr>Normal</vt:lpwstr>
  </property>
  <property fmtid="{D5CDD505-2E9C-101B-9397-08002B2CF9AE}" pid="15" name="MSIP_Label_b4114459-e220-4ae9-b339-4ebe6008cdd4_Application">
    <vt:lpwstr>Microsoft Azure Information Protection</vt:lpwstr>
  </property>
  <property fmtid="{D5CDD505-2E9C-101B-9397-08002B2CF9AE}" pid="16" name="MSIP_Label_b4114459-e220-4ae9-b339-4ebe6008cdd4_ActionId">
    <vt:lpwstr>1e1e592c-ea38-4046-9da0-86cc5b165de4</vt:lpwstr>
  </property>
  <property fmtid="{D5CDD505-2E9C-101B-9397-08002B2CF9AE}" pid="17" name="MSIP_Label_b4114459-e220-4ae9-b339-4ebe6008cdd4_Parent">
    <vt:lpwstr>92684840-629b-41cd-9b8c-5e9eea511f17</vt:lpwstr>
  </property>
  <property fmtid="{D5CDD505-2E9C-101B-9397-08002B2CF9AE}" pid="18" name="MSIP_Label_b4114459-e220-4ae9-b339-4ebe6008cdd4_Extended_MSFT_Method">
    <vt:lpwstr>Automatic</vt:lpwstr>
  </property>
  <property fmtid="{D5CDD505-2E9C-101B-9397-08002B2CF9AE}" pid="19" name="Sensitivity">
    <vt:lpwstr>Internal Normal</vt:lpwstr>
  </property>
  <property fmtid="{D5CDD505-2E9C-101B-9397-08002B2CF9AE}" pid="20" name="ContentTypeId">
    <vt:lpwstr>0x010100194288369CAAB846A692E977D229CF4F</vt:lpwstr>
  </property>
</Properties>
</file>